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57" r:id="rId5"/>
    <p:sldId id="261" r:id="rId6"/>
    <p:sldId id="262" r:id="rId7"/>
    <p:sldId id="263" r:id="rId8"/>
    <p:sldId id="264" r:id="rId9"/>
    <p:sldId id="260"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75" d="100"/>
          <a:sy n="75" d="100"/>
        </p:scale>
        <p:origin x="249"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3221369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7877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24479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79824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689632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5780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22465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073833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14169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17025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592580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715640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14658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18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1954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1470484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11/13/2019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7581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11/13/2019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‹N°›</a:t>
            </a:fld>
            <a:endParaRPr lang="en-US" dirty="0"/>
          </a:p>
        </p:txBody>
      </p:sp>
    </p:spTree>
    <p:extLst>
      <p:ext uri="{BB962C8B-B14F-4D97-AF65-F5344CB8AC3E}">
        <p14:creationId xmlns:p14="http://schemas.microsoft.com/office/powerpoint/2010/main" val="36836345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162FF6-F4A6-4D74-9593-60C9BFE8AF5B}"/>
              </a:ext>
            </a:extLst>
          </p:cNvPr>
          <p:cNvPicPr>
            <a:picLocks noChangeAspect="1"/>
          </p:cNvPicPr>
          <p:nvPr/>
        </p:nvPicPr>
        <p:blipFill rotWithShape="1">
          <a:blip r:embed="rId3"/>
          <a:srcRect t="15730"/>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AD6E02C8-82FD-408A-A87F-B01C5F3BD566}"/>
              </a:ext>
            </a:extLst>
          </p:cNvPr>
          <p:cNvSpPr>
            <a:spLocks noGrp="1"/>
          </p:cNvSpPr>
          <p:nvPr>
            <p:ph type="ctrTitle"/>
          </p:nvPr>
        </p:nvSpPr>
        <p:spPr>
          <a:xfrm>
            <a:off x="2480733" y="2074339"/>
            <a:ext cx="7219954" cy="1828801"/>
          </a:xfrm>
        </p:spPr>
        <p:txBody>
          <a:bodyPr>
            <a:normAutofit/>
          </a:bodyPr>
          <a:lstStyle/>
          <a:p>
            <a:pPr>
              <a:lnSpc>
                <a:spcPct val="90000"/>
              </a:lnSpc>
            </a:pPr>
            <a:r>
              <a:rPr lang="fr-FR" sz="4100" b="1" dirty="0"/>
              <a:t>La métropolisation, un processus mondial différencié</a:t>
            </a:r>
          </a:p>
        </p:txBody>
      </p:sp>
      <p:sp>
        <p:nvSpPr>
          <p:cNvPr id="3" name="Sous-titre 2">
            <a:extLst>
              <a:ext uri="{FF2B5EF4-FFF2-40B4-BE49-F238E27FC236}">
                <a16:creationId xmlns:a16="http://schemas.microsoft.com/office/drawing/2014/main" id="{3842436F-6A2E-4ADA-8CA5-D231A6923F4F}"/>
              </a:ext>
            </a:extLst>
          </p:cNvPr>
          <p:cNvSpPr>
            <a:spLocks noGrp="1"/>
          </p:cNvSpPr>
          <p:nvPr>
            <p:ph type="subTitle" idx="1"/>
          </p:nvPr>
        </p:nvSpPr>
        <p:spPr>
          <a:xfrm>
            <a:off x="2480733" y="3903138"/>
            <a:ext cx="7219954" cy="1049867"/>
          </a:xfrm>
        </p:spPr>
        <p:txBody>
          <a:bodyPr>
            <a:normAutofit/>
          </a:bodyPr>
          <a:lstStyle/>
          <a:p>
            <a:r>
              <a:rPr lang="fr-FR" sz="1900" b="1">
                <a:solidFill>
                  <a:srgbClr val="E6AE55"/>
                </a:solidFill>
              </a:rPr>
              <a:t>Chapitre 1 : </a:t>
            </a:r>
          </a:p>
          <a:p>
            <a:r>
              <a:rPr lang="fr-FR" sz="1900" b="1">
                <a:solidFill>
                  <a:srgbClr val="E6AE55"/>
                </a:solidFill>
              </a:rPr>
              <a:t>Les villes à l’échelle mondiale, le poids croissant des métropoles.</a:t>
            </a:r>
          </a:p>
        </p:txBody>
      </p:sp>
    </p:spTree>
    <p:extLst>
      <p:ext uri="{BB962C8B-B14F-4D97-AF65-F5344CB8AC3E}">
        <p14:creationId xmlns:p14="http://schemas.microsoft.com/office/powerpoint/2010/main" val="1663150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95A1D3-FF73-4AAD-B34A-6EC8AAE6FD95}"/>
              </a:ext>
            </a:extLst>
          </p:cNvPr>
          <p:cNvSpPr>
            <a:spLocks noGrp="1"/>
          </p:cNvSpPr>
          <p:nvPr>
            <p:ph type="title"/>
          </p:nvPr>
        </p:nvSpPr>
        <p:spPr/>
        <p:txBody>
          <a:bodyPr/>
          <a:lstStyle/>
          <a:p>
            <a:r>
              <a:rPr lang="fr-FR" dirty="0"/>
              <a:t>La transition démographique</a:t>
            </a:r>
          </a:p>
        </p:txBody>
      </p:sp>
      <p:sp>
        <p:nvSpPr>
          <p:cNvPr id="3" name="Espace réservé du texte 2">
            <a:extLst>
              <a:ext uri="{FF2B5EF4-FFF2-40B4-BE49-F238E27FC236}">
                <a16:creationId xmlns:a16="http://schemas.microsoft.com/office/drawing/2014/main" id="{06758D6A-6A62-4E5C-9932-BE71FD56A63C}"/>
              </a:ext>
            </a:extLst>
          </p:cNvPr>
          <p:cNvSpPr>
            <a:spLocks noGrp="1"/>
          </p:cNvSpPr>
          <p:nvPr>
            <p:ph type="body" idx="1"/>
          </p:nvPr>
        </p:nvSpPr>
        <p:spPr/>
        <p:txBody>
          <a:bodyPr/>
          <a:lstStyle/>
          <a:p>
            <a:r>
              <a:rPr lang="fr-FR" b="1" dirty="0"/>
              <a:t>Graphique de la transition démographique</a:t>
            </a:r>
          </a:p>
        </p:txBody>
      </p:sp>
      <p:pic>
        <p:nvPicPr>
          <p:cNvPr id="8" name="Espace réservé du contenu 7" descr="Une image contenant texte, carte&#10;&#10;Description générée automatiquement">
            <a:extLst>
              <a:ext uri="{FF2B5EF4-FFF2-40B4-BE49-F238E27FC236}">
                <a16:creationId xmlns:a16="http://schemas.microsoft.com/office/drawing/2014/main" id="{4B0AC083-E25B-4787-B3C5-EC8C318FCE0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7512" y="1796562"/>
            <a:ext cx="5001323" cy="3748611"/>
          </a:xfrm>
        </p:spPr>
      </p:pic>
      <p:sp>
        <p:nvSpPr>
          <p:cNvPr id="5" name="Espace réservé du texte 4">
            <a:extLst>
              <a:ext uri="{FF2B5EF4-FFF2-40B4-BE49-F238E27FC236}">
                <a16:creationId xmlns:a16="http://schemas.microsoft.com/office/drawing/2014/main" id="{0F6C17E2-ECB5-462E-BAB2-8F41FB69C08C}"/>
              </a:ext>
            </a:extLst>
          </p:cNvPr>
          <p:cNvSpPr>
            <a:spLocks noGrp="1"/>
          </p:cNvSpPr>
          <p:nvPr>
            <p:ph type="body" sz="quarter" idx="3"/>
          </p:nvPr>
        </p:nvSpPr>
        <p:spPr/>
        <p:txBody>
          <a:bodyPr/>
          <a:lstStyle/>
          <a:p>
            <a:r>
              <a:rPr lang="fr-FR" b="1" dirty="0"/>
              <a:t>L’Indice de Développement humain dans le monde</a:t>
            </a:r>
          </a:p>
        </p:txBody>
      </p:sp>
      <p:pic>
        <p:nvPicPr>
          <p:cNvPr id="14" name="Espace réservé du contenu 13">
            <a:extLst>
              <a:ext uri="{FF2B5EF4-FFF2-40B4-BE49-F238E27FC236}">
                <a16:creationId xmlns:a16="http://schemas.microsoft.com/office/drawing/2014/main" id="{FE9D579D-272D-4E80-9F49-9832A4A7F96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154645" y="2644287"/>
            <a:ext cx="4988103" cy="3937976"/>
          </a:xfrm>
        </p:spPr>
      </p:pic>
    </p:spTree>
    <p:extLst>
      <p:ext uri="{BB962C8B-B14F-4D97-AF65-F5344CB8AC3E}">
        <p14:creationId xmlns:p14="http://schemas.microsoft.com/office/powerpoint/2010/main" val="3426174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2B3F68-D053-4B78-99C5-B94AA52856D0}"/>
              </a:ext>
            </a:extLst>
          </p:cNvPr>
          <p:cNvSpPr>
            <a:spLocks noGrp="1"/>
          </p:cNvSpPr>
          <p:nvPr>
            <p:ph type="title"/>
          </p:nvPr>
        </p:nvSpPr>
        <p:spPr/>
        <p:txBody>
          <a:bodyPr/>
          <a:lstStyle/>
          <a:p>
            <a:r>
              <a:rPr lang="fr-FR" dirty="0"/>
              <a:t>Une urbanisation mondiale</a:t>
            </a:r>
          </a:p>
        </p:txBody>
      </p:sp>
      <p:sp>
        <p:nvSpPr>
          <p:cNvPr id="3" name="Espace réservé du texte 2">
            <a:extLst>
              <a:ext uri="{FF2B5EF4-FFF2-40B4-BE49-F238E27FC236}">
                <a16:creationId xmlns:a16="http://schemas.microsoft.com/office/drawing/2014/main" id="{5D5B21D4-3823-4295-BD4A-335BFB6F13F3}"/>
              </a:ext>
            </a:extLst>
          </p:cNvPr>
          <p:cNvSpPr>
            <a:spLocks noGrp="1"/>
          </p:cNvSpPr>
          <p:nvPr>
            <p:ph type="body" idx="1"/>
          </p:nvPr>
        </p:nvSpPr>
        <p:spPr/>
        <p:txBody>
          <a:bodyPr/>
          <a:lstStyle/>
          <a:p>
            <a:r>
              <a:rPr lang="fr-FR" b="1" dirty="0"/>
              <a:t>The « Shard », nouveau symbole de la puissance de Londres</a:t>
            </a:r>
          </a:p>
        </p:txBody>
      </p:sp>
      <p:pic>
        <p:nvPicPr>
          <p:cNvPr id="10" name="Espace réservé du contenu 9" descr="Une image contenant extérieur, bâtiment, cité, grand&#10;&#10;Description générée automatiquement">
            <a:extLst>
              <a:ext uri="{FF2B5EF4-FFF2-40B4-BE49-F238E27FC236}">
                <a16:creationId xmlns:a16="http://schemas.microsoft.com/office/drawing/2014/main" id="{C49CADBF-04C9-40AD-8D82-05CEDD4003C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46690" y="2655969"/>
            <a:ext cx="4764087" cy="2563650"/>
          </a:xfrm>
        </p:spPr>
      </p:pic>
      <p:sp>
        <p:nvSpPr>
          <p:cNvPr id="5" name="Espace réservé du texte 4">
            <a:extLst>
              <a:ext uri="{FF2B5EF4-FFF2-40B4-BE49-F238E27FC236}">
                <a16:creationId xmlns:a16="http://schemas.microsoft.com/office/drawing/2014/main" id="{EDD7818C-F945-4D48-855B-70D84629F44E}"/>
              </a:ext>
            </a:extLst>
          </p:cNvPr>
          <p:cNvSpPr>
            <a:spLocks noGrp="1"/>
          </p:cNvSpPr>
          <p:nvPr>
            <p:ph type="body" sz="quarter" idx="3"/>
          </p:nvPr>
        </p:nvSpPr>
        <p:spPr/>
        <p:txBody>
          <a:bodyPr/>
          <a:lstStyle/>
          <a:p>
            <a:r>
              <a:rPr lang="fr-FR" b="1" dirty="0"/>
              <a:t>Vue de Kinshasa, capitale de la RDC</a:t>
            </a:r>
          </a:p>
        </p:txBody>
      </p:sp>
      <p:pic>
        <p:nvPicPr>
          <p:cNvPr id="8" name="Espace réservé du contenu 7" descr="Une image contenant bâtiment, extérieur, cité, grand&#10;&#10;Description générée automatiquement">
            <a:extLst>
              <a:ext uri="{FF2B5EF4-FFF2-40B4-BE49-F238E27FC236}">
                <a16:creationId xmlns:a16="http://schemas.microsoft.com/office/drawing/2014/main" id="{21B34523-57F8-4101-8139-54D2FF58D4B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469958" y="2547647"/>
            <a:ext cx="4565998" cy="3043238"/>
          </a:xfrm>
        </p:spPr>
      </p:pic>
      <p:sp>
        <p:nvSpPr>
          <p:cNvPr id="13" name="ZoneTexte 12">
            <a:extLst>
              <a:ext uri="{FF2B5EF4-FFF2-40B4-BE49-F238E27FC236}">
                <a16:creationId xmlns:a16="http://schemas.microsoft.com/office/drawing/2014/main" id="{9233513F-3360-47BC-97A3-810B0F9A8470}"/>
              </a:ext>
            </a:extLst>
          </p:cNvPr>
          <p:cNvSpPr txBox="1"/>
          <p:nvPr/>
        </p:nvSpPr>
        <p:spPr>
          <a:xfrm>
            <a:off x="984737" y="5334000"/>
            <a:ext cx="4826039" cy="461665"/>
          </a:xfrm>
          <a:prstGeom prst="rect">
            <a:avLst/>
          </a:prstGeom>
          <a:noFill/>
        </p:spPr>
        <p:txBody>
          <a:bodyPr wrap="square" rtlCol="0">
            <a:spAutoFit/>
          </a:bodyPr>
          <a:lstStyle/>
          <a:p>
            <a:pPr algn="just"/>
            <a:r>
              <a:rPr lang="fr-FR" sz="1200" i="1" dirty="0"/>
              <a:t>The « Shard » a été inaugurée en 2013 sur la rive Sud de la Tamise. Cette tour fait face au quartier d’affaires de la City.</a:t>
            </a:r>
          </a:p>
        </p:txBody>
      </p:sp>
      <p:sp>
        <p:nvSpPr>
          <p:cNvPr id="14" name="ZoneTexte 13">
            <a:extLst>
              <a:ext uri="{FF2B5EF4-FFF2-40B4-BE49-F238E27FC236}">
                <a16:creationId xmlns:a16="http://schemas.microsoft.com/office/drawing/2014/main" id="{8608E783-3C0E-41AD-9E1E-28A69FB458B7}"/>
              </a:ext>
            </a:extLst>
          </p:cNvPr>
          <p:cNvSpPr txBox="1"/>
          <p:nvPr/>
        </p:nvSpPr>
        <p:spPr>
          <a:xfrm>
            <a:off x="6381224" y="5644661"/>
            <a:ext cx="4826039" cy="646331"/>
          </a:xfrm>
          <a:prstGeom prst="rect">
            <a:avLst/>
          </a:prstGeom>
          <a:noFill/>
        </p:spPr>
        <p:txBody>
          <a:bodyPr wrap="square" rtlCol="0">
            <a:spAutoFit/>
          </a:bodyPr>
          <a:lstStyle/>
          <a:p>
            <a:pPr algn="just"/>
            <a:r>
              <a:rPr lang="fr-FR" sz="1200" i="1" dirty="0"/>
              <a:t>Kinshasa est la troisième plus grande ville d’Afrique derrière Lagos (Nigéria) et le Caire (Egypte). Elle connaît une très forte croissance urbaine : 4 millions d’habitants en 1995, plus de 17 millions en 2019.</a:t>
            </a:r>
          </a:p>
        </p:txBody>
      </p:sp>
    </p:spTree>
    <p:extLst>
      <p:ext uri="{BB962C8B-B14F-4D97-AF65-F5344CB8AC3E}">
        <p14:creationId xmlns:p14="http://schemas.microsoft.com/office/powerpoint/2010/main" val="286092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084E02B-E93D-43F2-A514-CDE41D12EB4A}"/>
              </a:ext>
            </a:extLst>
          </p:cNvPr>
          <p:cNvSpPr>
            <a:spLocks noGrp="1"/>
          </p:cNvSpPr>
          <p:nvPr>
            <p:ph type="title"/>
          </p:nvPr>
        </p:nvSpPr>
        <p:spPr>
          <a:xfrm>
            <a:off x="913794" y="741515"/>
            <a:ext cx="10353761" cy="1633340"/>
          </a:xfrm>
        </p:spPr>
        <p:txBody>
          <a:bodyPr>
            <a:normAutofit/>
          </a:bodyPr>
          <a:lstStyle/>
          <a:p>
            <a:r>
              <a:rPr lang="fr-FR" sz="4800" b="1" dirty="0">
                <a:solidFill>
                  <a:srgbClr val="FFFFFF"/>
                </a:solidFill>
                <a:cs typeface="Calibri Light" panose="020F0302020204030204" pitchFamily="34" charset="0"/>
              </a:rPr>
              <a:t>Cours n°1 : Une urbanisation et une métropolisation du monde</a:t>
            </a:r>
          </a:p>
        </p:txBody>
      </p:sp>
      <p:sp>
        <p:nvSpPr>
          <p:cNvPr id="25" name="Espace réservé du contenu 2">
            <a:extLst>
              <a:ext uri="{FF2B5EF4-FFF2-40B4-BE49-F238E27FC236}">
                <a16:creationId xmlns:a16="http://schemas.microsoft.com/office/drawing/2014/main" id="{FE6F74B0-FB09-4D92-B77F-B90C9B8ABC4A}"/>
              </a:ext>
            </a:extLst>
          </p:cNvPr>
          <p:cNvSpPr>
            <a:spLocks noGrp="1"/>
          </p:cNvSpPr>
          <p:nvPr>
            <p:ph idx="1"/>
          </p:nvPr>
        </p:nvSpPr>
        <p:spPr>
          <a:xfrm>
            <a:off x="285135" y="2694038"/>
            <a:ext cx="11700388" cy="3715639"/>
          </a:xfrm>
          <a:effectLst/>
        </p:spPr>
        <p:txBody>
          <a:bodyPr anchor="ctr">
            <a:normAutofit fontScale="70000" lnSpcReduction="20000"/>
          </a:bodyPr>
          <a:lstStyle/>
          <a:p>
            <a:pPr marL="36900" indent="0" algn="just">
              <a:lnSpc>
                <a:spcPct val="90000"/>
              </a:lnSpc>
              <a:buNone/>
            </a:pPr>
            <a:r>
              <a:rPr lang="fr-FR" sz="2300" b="1" dirty="0">
                <a:cs typeface="Calibri Light" panose="020F0302020204030204" pitchFamily="34" charset="0"/>
              </a:rPr>
              <a:t>Je retiens </a:t>
            </a:r>
            <a:r>
              <a:rPr lang="fr-FR" sz="2300" dirty="0">
                <a:cs typeface="Calibri Light" panose="020F0302020204030204" pitchFamily="34" charset="0"/>
              </a:rPr>
              <a:t>:</a:t>
            </a:r>
          </a:p>
          <a:p>
            <a:pPr algn="just">
              <a:lnSpc>
                <a:spcPct val="90000"/>
              </a:lnSpc>
            </a:pPr>
            <a:r>
              <a:rPr lang="fr-FR" sz="2300" dirty="0">
                <a:cs typeface="Calibri Light" panose="020F0302020204030204" pitchFamily="34" charset="0"/>
              </a:rPr>
              <a:t>Depuis 2007, plus de la moitié de l’humanité vit en ville. Cette urbanisation devrait se poursuivre : 65% de la population mondiale vivra en ville en 2060. </a:t>
            </a:r>
            <a:r>
              <a:rPr lang="fr-FR" sz="2300" b="1" dirty="0">
                <a:cs typeface="Calibri Light" panose="020F0302020204030204" pitchFamily="34" charset="0"/>
              </a:rPr>
              <a:t>L’exode rural</a:t>
            </a:r>
            <a:r>
              <a:rPr lang="fr-FR" sz="2300" dirty="0">
                <a:cs typeface="Calibri Light" panose="020F0302020204030204" pitchFamily="34" charset="0"/>
              </a:rPr>
              <a:t>* est le moteur de cette croissance.</a:t>
            </a:r>
          </a:p>
          <a:p>
            <a:pPr algn="just">
              <a:lnSpc>
                <a:spcPct val="90000"/>
              </a:lnSpc>
            </a:pPr>
            <a:r>
              <a:rPr lang="fr-FR" sz="2300" dirty="0">
                <a:cs typeface="Calibri Light" panose="020F0302020204030204" pitchFamily="34" charset="0"/>
              </a:rPr>
              <a:t>La croissance urbaine actuelle est surtout portée par les </a:t>
            </a:r>
            <a:r>
              <a:rPr lang="fr-FR" sz="2300" b="1" dirty="0">
                <a:cs typeface="Calibri Light" panose="020F0302020204030204" pitchFamily="34" charset="0"/>
              </a:rPr>
              <a:t>Suds</a:t>
            </a:r>
            <a:r>
              <a:rPr lang="fr-FR" sz="2300" dirty="0">
                <a:cs typeface="Calibri Light" panose="020F0302020204030204" pitchFamily="34" charset="0"/>
              </a:rPr>
              <a:t>* et particulièrement la Chine, l’Inde et le Nigéria.</a:t>
            </a:r>
          </a:p>
          <a:p>
            <a:pPr algn="just">
              <a:lnSpc>
                <a:spcPct val="90000"/>
              </a:lnSpc>
            </a:pPr>
            <a:r>
              <a:rPr lang="fr-FR" sz="2300" dirty="0">
                <a:cs typeface="Calibri Light" panose="020F0302020204030204" pitchFamily="34" charset="0"/>
              </a:rPr>
              <a:t>Parce qu’elles concentrent les fonctions de commandement et s’imposent comme les véritables centres d’impulsion de la mondialisation, les </a:t>
            </a:r>
            <a:r>
              <a:rPr lang="fr-FR" sz="2300" b="1" dirty="0">
                <a:cs typeface="Calibri Light" panose="020F0302020204030204" pitchFamily="34" charset="0"/>
              </a:rPr>
              <a:t>métropoles*</a:t>
            </a:r>
            <a:r>
              <a:rPr lang="fr-FR" sz="2300" dirty="0">
                <a:cs typeface="Calibri Light" panose="020F0302020204030204" pitchFamily="34" charset="0"/>
              </a:rPr>
              <a:t> occupent une place grandissante. Elles polarisent de vastes espaces.</a:t>
            </a:r>
          </a:p>
          <a:p>
            <a:pPr algn="just">
              <a:lnSpc>
                <a:spcPct val="90000"/>
              </a:lnSpc>
            </a:pPr>
            <a:r>
              <a:rPr lang="fr-FR" sz="2000" dirty="0">
                <a:cs typeface="Calibri Light" panose="020F0302020204030204" pitchFamily="34" charset="0"/>
              </a:rPr>
              <a:t>Chiffre clé : 55% de l’humanité vit en ville en 2019.</a:t>
            </a:r>
          </a:p>
          <a:p>
            <a:pPr marL="36900" indent="0" algn="just">
              <a:lnSpc>
                <a:spcPct val="90000"/>
              </a:lnSpc>
              <a:buNone/>
            </a:pPr>
            <a:r>
              <a:rPr lang="fr-FR" sz="1700" b="1" dirty="0">
                <a:cs typeface="Calibri Light" panose="020F0302020204030204" pitchFamily="34" charset="0"/>
              </a:rPr>
              <a:t>Vocabulaire</a:t>
            </a:r>
            <a:r>
              <a:rPr lang="fr-FR" sz="1700" dirty="0">
                <a:cs typeface="Calibri Light" panose="020F0302020204030204" pitchFamily="34" charset="0"/>
              </a:rPr>
              <a:t>:</a:t>
            </a:r>
          </a:p>
          <a:p>
            <a:pPr algn="just">
              <a:lnSpc>
                <a:spcPct val="90000"/>
              </a:lnSpc>
              <a:buFontTx/>
              <a:buChar char="-"/>
            </a:pPr>
            <a:r>
              <a:rPr lang="fr-FR" sz="1700" b="1" dirty="0">
                <a:cs typeface="Calibri Light" panose="020F0302020204030204" pitchFamily="34" charset="0"/>
              </a:rPr>
              <a:t>l’exode rural </a:t>
            </a:r>
            <a:r>
              <a:rPr lang="fr-FR" sz="1700" dirty="0">
                <a:cs typeface="Calibri Light" panose="020F0302020204030204" pitchFamily="34" charset="0"/>
              </a:rPr>
              <a:t>: départ définitif des populations des campagnes pour s’installer dans les villes en phase deux de transition démographique.</a:t>
            </a:r>
          </a:p>
          <a:p>
            <a:pPr algn="just">
              <a:lnSpc>
                <a:spcPct val="90000"/>
              </a:lnSpc>
              <a:buFontTx/>
              <a:buChar char="-"/>
            </a:pPr>
            <a:r>
              <a:rPr lang="fr-FR" sz="1700" b="1" dirty="0">
                <a:cs typeface="Calibri Light" panose="020F0302020204030204" pitchFamily="34" charset="0"/>
              </a:rPr>
              <a:t>Les</a:t>
            </a:r>
            <a:r>
              <a:rPr lang="fr-FR" sz="1700" dirty="0">
                <a:cs typeface="Calibri Light" panose="020F0302020204030204" pitchFamily="34" charset="0"/>
              </a:rPr>
              <a:t> </a:t>
            </a:r>
            <a:r>
              <a:rPr lang="fr-FR" sz="1700" b="1" dirty="0">
                <a:cs typeface="Calibri Light" panose="020F0302020204030204" pitchFamily="34" charset="0"/>
              </a:rPr>
              <a:t>Suds</a:t>
            </a:r>
            <a:r>
              <a:rPr lang="fr-FR" sz="1700" dirty="0">
                <a:cs typeface="Calibri Light" panose="020F0302020204030204" pitchFamily="34" charset="0"/>
              </a:rPr>
              <a:t> : La différence ici, ne provient pas nécessairement d’une distinction géographique. Les pays du « Nord » représentent les pays industrialisés depuis le XIXe siècle, à savoir l’Europe, l’Amérique du Nord (sauf Mexique), et par extension certaines anciennes colonies britanniques, telles l’Australie et la Nouvelle Zélande dont le niveau de développement au XXe siècle correspondait aux standards européens. Ajoutons également le Japon, qui rentre dans l’âge industrielle dès l’ère Meiji (1868). Les pays du Sud sont certes majoritaires au Sud de l’hémisphère, mais correspondent surtout aux anciens territoires colonisés par l’Europe (Amérique du Sud, puis  Afrique et Asie tropicale). La Chine, que l’on classe parmi ces derniers, a connu son développement économique, certes fulgurant, seulement à partir des années 2000, conséquence de la rétrocession de Hong-Kong en 1997 par le Royaume-Uni.</a:t>
            </a:r>
          </a:p>
          <a:p>
            <a:pPr algn="just">
              <a:lnSpc>
                <a:spcPct val="90000"/>
              </a:lnSpc>
              <a:buFontTx/>
              <a:buChar char="-"/>
            </a:pPr>
            <a:r>
              <a:rPr lang="fr-FR" sz="1700" b="1" dirty="0">
                <a:cs typeface="Calibri Light" panose="020F0302020204030204" pitchFamily="34" charset="0"/>
              </a:rPr>
              <a:t>Métropole</a:t>
            </a:r>
            <a:r>
              <a:rPr lang="fr-FR" sz="1700" dirty="0">
                <a:cs typeface="Calibri Light" panose="020F0302020204030204" pitchFamily="34" charset="0"/>
              </a:rPr>
              <a:t> : du grec </a:t>
            </a:r>
            <a:r>
              <a:rPr lang="fr-FR" sz="1700" i="1" dirty="0" err="1">
                <a:cs typeface="Calibri Light" panose="020F0302020204030204" pitchFamily="34" charset="0"/>
              </a:rPr>
              <a:t>mêtropoles</a:t>
            </a:r>
            <a:r>
              <a:rPr lang="fr-FR" sz="1700" i="1" dirty="0">
                <a:cs typeface="Calibri Light" panose="020F0302020204030204" pitchFamily="34" charset="0"/>
              </a:rPr>
              <a:t> –ville mère- </a:t>
            </a:r>
            <a:r>
              <a:rPr lang="fr-FR" sz="1700" dirty="0">
                <a:cs typeface="Calibri Light" panose="020F0302020204030204" pitchFamily="34" charset="0"/>
              </a:rPr>
              <a:t> ville principale d’une région géographique ou d’un pays et </a:t>
            </a:r>
            <a:r>
              <a:rPr lang="fr-FR" sz="1700">
                <a:cs typeface="Calibri Light" panose="020F0302020204030204" pitchFamily="34" charset="0"/>
              </a:rPr>
              <a:t>qui exerce </a:t>
            </a:r>
            <a:r>
              <a:rPr lang="fr-FR" sz="1700" dirty="0">
                <a:cs typeface="Calibri Light" panose="020F0302020204030204" pitchFamily="34" charset="0"/>
              </a:rPr>
              <a:t>un pouvoir influent par ses activités économiques et culturelles.</a:t>
            </a:r>
            <a:endParaRPr lang="fr-FR" sz="1700" i="1" dirty="0">
              <a:cs typeface="Calibri Light" panose="020F0302020204030204" pitchFamily="34" charset="0"/>
            </a:endParaRPr>
          </a:p>
        </p:txBody>
      </p:sp>
    </p:spTree>
    <p:extLst>
      <p:ext uri="{BB962C8B-B14F-4D97-AF65-F5344CB8AC3E}">
        <p14:creationId xmlns:p14="http://schemas.microsoft.com/office/powerpoint/2010/main" val="86485130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9FD02-D376-462E-9000-6E1BE6FE086B}"/>
              </a:ext>
            </a:extLst>
          </p:cNvPr>
          <p:cNvSpPr>
            <a:spLocks noGrp="1"/>
          </p:cNvSpPr>
          <p:nvPr>
            <p:ph type="title"/>
          </p:nvPr>
        </p:nvSpPr>
        <p:spPr>
          <a:xfrm>
            <a:off x="913795" y="609600"/>
            <a:ext cx="10353762" cy="1261872"/>
          </a:xfrm>
        </p:spPr>
        <p:txBody>
          <a:bodyPr/>
          <a:lstStyle/>
          <a:p>
            <a:r>
              <a:rPr lang="fr-FR" b="1" dirty="0"/>
              <a:t>Des exemples de marketing urbain</a:t>
            </a:r>
          </a:p>
        </p:txBody>
      </p:sp>
      <p:pic>
        <p:nvPicPr>
          <p:cNvPr id="6" name="Espace réservé du contenu 5" descr="Une image contenant homme&#10;&#10;Description générée automatiquement">
            <a:extLst>
              <a:ext uri="{FF2B5EF4-FFF2-40B4-BE49-F238E27FC236}">
                <a16:creationId xmlns:a16="http://schemas.microsoft.com/office/drawing/2014/main" id="{5D5C0C52-E460-462B-A9E6-F7B13C92736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078485"/>
            <a:ext cx="5901439" cy="2908044"/>
          </a:xfrm>
        </p:spPr>
      </p:pic>
      <p:pic>
        <p:nvPicPr>
          <p:cNvPr id="8" name="Espace réservé du contenu 7" descr="Une image contenant capture d’écran&#10;&#10;Description générée automatiquement">
            <a:extLst>
              <a:ext uri="{FF2B5EF4-FFF2-40B4-BE49-F238E27FC236}">
                <a16:creationId xmlns:a16="http://schemas.microsoft.com/office/drawing/2014/main" id="{71A4B9A4-097B-46F5-BDD2-B65848A9612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0676" y="2803972"/>
            <a:ext cx="5986790" cy="2182557"/>
          </a:xfrm>
        </p:spPr>
      </p:pic>
    </p:spTree>
    <p:extLst>
      <p:ext uri="{BB962C8B-B14F-4D97-AF65-F5344CB8AC3E}">
        <p14:creationId xmlns:p14="http://schemas.microsoft.com/office/powerpoint/2010/main" val="353402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D8AC49-F33A-43E9-AB42-FD27B9D8E7A1}"/>
              </a:ext>
            </a:extLst>
          </p:cNvPr>
          <p:cNvSpPr>
            <a:spLocks noGrp="1"/>
          </p:cNvSpPr>
          <p:nvPr>
            <p:ph type="title"/>
          </p:nvPr>
        </p:nvSpPr>
        <p:spPr/>
        <p:txBody>
          <a:bodyPr/>
          <a:lstStyle/>
          <a:p>
            <a:r>
              <a:rPr lang="fr-FR" b="1" dirty="0"/>
              <a:t>Définir la métropole mondiale</a:t>
            </a:r>
          </a:p>
        </p:txBody>
      </p:sp>
      <p:pic>
        <p:nvPicPr>
          <p:cNvPr id="5" name="Espace réservé du contenu 4">
            <a:extLst>
              <a:ext uri="{FF2B5EF4-FFF2-40B4-BE49-F238E27FC236}">
                <a16:creationId xmlns:a16="http://schemas.microsoft.com/office/drawing/2014/main" id="{B92054CD-4F87-4415-8E6A-F3D80DAB65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053" y="2012950"/>
            <a:ext cx="7689246" cy="4557155"/>
          </a:xfrm>
        </p:spPr>
      </p:pic>
    </p:spTree>
    <p:extLst>
      <p:ext uri="{BB962C8B-B14F-4D97-AF65-F5344CB8AC3E}">
        <p14:creationId xmlns:p14="http://schemas.microsoft.com/office/powerpoint/2010/main" val="217517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B3850A6-EB69-4A94-850D-C66FCB61D6E5}"/>
              </a:ext>
            </a:extLst>
          </p:cNvPr>
          <p:cNvSpPr>
            <a:spLocks noGrp="1"/>
          </p:cNvSpPr>
          <p:nvPr>
            <p:ph type="title"/>
          </p:nvPr>
        </p:nvSpPr>
        <p:spPr>
          <a:xfrm>
            <a:off x="5146160" y="609599"/>
            <a:ext cx="5978072" cy="1505804"/>
          </a:xfrm>
        </p:spPr>
        <p:txBody>
          <a:bodyPr>
            <a:normAutofit/>
          </a:bodyPr>
          <a:lstStyle/>
          <a:p>
            <a:r>
              <a:rPr lang="fr-FR" dirty="0"/>
              <a:t>Deux mégalopoles, la nuit (image satellite)</a:t>
            </a:r>
          </a:p>
        </p:txBody>
      </p:sp>
      <p:pic>
        <p:nvPicPr>
          <p:cNvPr id="5" name="Espace réservé du contenu 4">
            <a:extLst>
              <a:ext uri="{FF2B5EF4-FFF2-40B4-BE49-F238E27FC236}">
                <a16:creationId xmlns:a16="http://schemas.microsoft.com/office/drawing/2014/main" id="{F348E3FD-6605-4005-803D-47BF6E164400}"/>
              </a:ext>
            </a:extLst>
          </p:cNvPr>
          <p:cNvPicPr>
            <a:picLocks noChangeAspect="1"/>
          </p:cNvPicPr>
          <p:nvPr/>
        </p:nvPicPr>
        <p:blipFill rotWithShape="1">
          <a:blip r:embed="rId3">
            <a:extLst>
              <a:ext uri="{28A0092B-C50C-407E-A947-70E740481C1C}">
                <a14:useLocalDpi xmlns:a14="http://schemas.microsoft.com/office/drawing/2010/main" val="0"/>
              </a:ext>
            </a:extLst>
          </a:blip>
          <a:srcRect l="26" r="1942"/>
          <a:stretch/>
        </p:blipFill>
        <p:spPr>
          <a:xfrm>
            <a:off x="-10649" y="1"/>
            <a:ext cx="4571649" cy="6858000"/>
          </a:xfrm>
          <a:prstGeom prst="rect">
            <a:avLst/>
          </a:prstGeom>
        </p:spPr>
      </p:pic>
      <p:pic>
        <p:nvPicPr>
          <p:cNvPr id="14" name="Picture 13">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9" name="Content Placeholder 8">
            <a:extLst>
              <a:ext uri="{FF2B5EF4-FFF2-40B4-BE49-F238E27FC236}">
                <a16:creationId xmlns:a16="http://schemas.microsoft.com/office/drawing/2014/main" id="{8A984006-EE89-4038-9B71-F96F311FC068}"/>
              </a:ext>
            </a:extLst>
          </p:cNvPr>
          <p:cNvSpPr>
            <a:spLocks noGrp="1"/>
          </p:cNvSpPr>
          <p:nvPr>
            <p:ph idx="1"/>
          </p:nvPr>
        </p:nvSpPr>
        <p:spPr>
          <a:xfrm>
            <a:off x="5146160" y="2286000"/>
            <a:ext cx="5978072" cy="4213412"/>
          </a:xfrm>
        </p:spPr>
        <p:txBody>
          <a:bodyPr anchor="ctr">
            <a:normAutofit/>
          </a:bodyPr>
          <a:lstStyle/>
          <a:p>
            <a:pPr algn="just"/>
            <a:r>
              <a:rPr lang="fr-FR" dirty="0"/>
              <a:t>En haut, la</a:t>
            </a:r>
            <a:r>
              <a:rPr lang="fr-FR" b="1" i="1" dirty="0"/>
              <a:t> Boswash</a:t>
            </a:r>
            <a:r>
              <a:rPr lang="fr-FR" dirty="0"/>
              <a:t>, mégalopole américaine des Etats-Unis, qui s’étend sur 800 km de Boston à Washington et regroupe 52,3 millions d’habitants, soit près d’un américain sur six.</a:t>
            </a:r>
          </a:p>
          <a:p>
            <a:pPr marL="36900" indent="0" algn="just">
              <a:buNone/>
            </a:pPr>
            <a:endParaRPr lang="fr-FR" dirty="0"/>
          </a:p>
          <a:p>
            <a:pPr marL="36900" indent="0" algn="just">
              <a:buNone/>
            </a:pPr>
            <a:endParaRPr lang="fr-FR" dirty="0"/>
          </a:p>
          <a:p>
            <a:pPr algn="just"/>
            <a:r>
              <a:rPr lang="fr-FR" dirty="0"/>
              <a:t>En bas, le </a:t>
            </a:r>
            <a:r>
              <a:rPr lang="fr-FR" b="1" i="1" dirty="0"/>
              <a:t>Corridor du Tōkaidō  </a:t>
            </a:r>
            <a:r>
              <a:rPr lang="fr-FR" dirty="0">
                <a:effectLst/>
              </a:rPr>
              <a:t>au Japon, s’étend sur </a:t>
            </a:r>
            <a:r>
              <a:rPr lang="fr-FR" dirty="0"/>
              <a:t>1 300 km et compte 105 millions d’habitants, soit 80% de la population japonaise!</a:t>
            </a:r>
          </a:p>
          <a:p>
            <a:endParaRPr lang="fr-FR" dirty="0"/>
          </a:p>
          <a:p>
            <a:endParaRPr lang="fr-FR" dirty="0"/>
          </a:p>
        </p:txBody>
      </p:sp>
    </p:spTree>
    <p:extLst>
      <p:ext uri="{BB962C8B-B14F-4D97-AF65-F5344CB8AC3E}">
        <p14:creationId xmlns:p14="http://schemas.microsoft.com/office/powerpoint/2010/main" val="427801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Schéma à apprendre : l’A.M.M. </a:t>
            </a:r>
            <a:br>
              <a:rPr lang="fr-FR" b="1" dirty="0"/>
            </a:br>
            <a:r>
              <a:rPr lang="fr-FR" sz="2700" dirty="0"/>
              <a:t>(Archipel Megapolitain Mondial)</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9456" y="2266950"/>
            <a:ext cx="8062439" cy="3714750"/>
          </a:xfrm>
        </p:spPr>
      </p:pic>
      <p:sp>
        <p:nvSpPr>
          <p:cNvPr id="5" name="ZoneTexte 4"/>
          <p:cNvSpPr txBox="1"/>
          <p:nvPr/>
        </p:nvSpPr>
        <p:spPr>
          <a:xfrm>
            <a:off x="2059456" y="6172200"/>
            <a:ext cx="7922744" cy="369332"/>
          </a:xfrm>
          <a:prstGeom prst="rect">
            <a:avLst/>
          </a:prstGeom>
          <a:noFill/>
        </p:spPr>
        <p:txBody>
          <a:bodyPr wrap="square" rtlCol="0">
            <a:spAutoFit/>
          </a:bodyPr>
          <a:lstStyle/>
          <a:p>
            <a:pPr algn="ctr"/>
            <a:r>
              <a:rPr lang="fr-FR" i="1" dirty="0"/>
              <a:t>Vous devez être capable de le dessiner de mémoire avec la légende.</a:t>
            </a:r>
          </a:p>
        </p:txBody>
      </p:sp>
    </p:spTree>
    <p:extLst>
      <p:ext uri="{BB962C8B-B14F-4D97-AF65-F5344CB8AC3E}">
        <p14:creationId xmlns:p14="http://schemas.microsoft.com/office/powerpoint/2010/main" val="2795150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084E02B-E93D-43F2-A514-CDE41D12EB4A}"/>
              </a:ext>
            </a:extLst>
          </p:cNvPr>
          <p:cNvSpPr>
            <a:spLocks noGrp="1"/>
          </p:cNvSpPr>
          <p:nvPr>
            <p:ph type="title"/>
          </p:nvPr>
        </p:nvSpPr>
        <p:spPr>
          <a:xfrm>
            <a:off x="913794" y="741515"/>
            <a:ext cx="10353761" cy="1633340"/>
          </a:xfrm>
        </p:spPr>
        <p:txBody>
          <a:bodyPr>
            <a:normAutofit/>
          </a:bodyPr>
          <a:lstStyle/>
          <a:p>
            <a:r>
              <a:rPr lang="fr-FR" sz="4800" b="1" dirty="0">
                <a:solidFill>
                  <a:srgbClr val="FFFFFF"/>
                </a:solidFill>
                <a:cs typeface="Calibri Light" panose="020F0302020204030204" pitchFamily="34" charset="0"/>
              </a:rPr>
              <a:t>Cours n°2 : </a:t>
            </a:r>
            <a:r>
              <a:rPr lang="fr-FR" sz="3100" b="1" dirty="0">
                <a:solidFill>
                  <a:srgbClr val="FFFFFF"/>
                </a:solidFill>
                <a:cs typeface="Calibri Light" panose="020F0302020204030204" pitchFamily="34" charset="0"/>
              </a:rPr>
              <a:t>Des métropoles inégalement connectées aux réseaux de la mondialisation.</a:t>
            </a:r>
          </a:p>
        </p:txBody>
      </p:sp>
      <p:sp>
        <p:nvSpPr>
          <p:cNvPr id="25" name="Espace réservé du contenu 2">
            <a:extLst>
              <a:ext uri="{FF2B5EF4-FFF2-40B4-BE49-F238E27FC236}">
                <a16:creationId xmlns:a16="http://schemas.microsoft.com/office/drawing/2014/main" id="{FE6F74B0-FB09-4D92-B77F-B90C9B8ABC4A}"/>
              </a:ext>
            </a:extLst>
          </p:cNvPr>
          <p:cNvSpPr>
            <a:spLocks noGrp="1"/>
          </p:cNvSpPr>
          <p:nvPr>
            <p:ph idx="1"/>
          </p:nvPr>
        </p:nvSpPr>
        <p:spPr>
          <a:xfrm>
            <a:off x="285135" y="2694039"/>
            <a:ext cx="11700388" cy="3422446"/>
          </a:xfrm>
          <a:effectLst/>
        </p:spPr>
        <p:txBody>
          <a:bodyPr anchor="ctr">
            <a:normAutofit fontScale="62500" lnSpcReduction="20000"/>
          </a:bodyPr>
          <a:lstStyle/>
          <a:p>
            <a:pPr marL="414000" lvl="1" indent="0" algn="just">
              <a:lnSpc>
                <a:spcPct val="90000"/>
              </a:lnSpc>
              <a:buNone/>
            </a:pPr>
            <a:r>
              <a:rPr lang="fr-FR" sz="2100" b="1" dirty="0">
                <a:cs typeface="Calibri Light" panose="020F0302020204030204" pitchFamily="34" charset="0"/>
              </a:rPr>
              <a:t>Je retiens </a:t>
            </a:r>
            <a:r>
              <a:rPr lang="fr-FR" sz="2100" dirty="0">
                <a:cs typeface="Calibri Light" panose="020F0302020204030204" pitchFamily="34" charset="0"/>
              </a:rPr>
              <a:t>:</a:t>
            </a:r>
          </a:p>
          <a:p>
            <a:pPr lvl="1" algn="just">
              <a:lnSpc>
                <a:spcPct val="90000"/>
              </a:lnSpc>
            </a:pPr>
            <a:r>
              <a:rPr lang="fr-FR" sz="2100" dirty="0">
                <a:cs typeface="Calibri Light" panose="020F0302020204030204" pitchFamily="34" charset="0"/>
              </a:rPr>
              <a:t>Les métropoles sont liées par un ensemble de flux et de réseaux. Elles se retrouvent parfois à la tête ou parmi les principales composantes de vastes espaces urbains appelés mégalopoles. Si les trois principales </a:t>
            </a:r>
            <a:r>
              <a:rPr lang="fr-FR" sz="2100" b="1" dirty="0">
                <a:cs typeface="Calibri Light" panose="020F0302020204030204" pitchFamily="34" charset="0"/>
              </a:rPr>
              <a:t>mégalopoles</a:t>
            </a:r>
            <a:r>
              <a:rPr lang="fr-FR" sz="2100" dirty="0">
                <a:cs typeface="Calibri Light" panose="020F0302020204030204" pitchFamily="34" charset="0"/>
              </a:rPr>
              <a:t>* restent les mégalopoles américaines </a:t>
            </a:r>
            <a:r>
              <a:rPr lang="fr-FR" sz="2100" i="1" dirty="0">
                <a:cs typeface="Calibri Light" panose="020F0302020204030204" pitchFamily="34" charset="0"/>
              </a:rPr>
              <a:t>(la Boswash)</a:t>
            </a:r>
            <a:r>
              <a:rPr lang="fr-FR" sz="2100" dirty="0">
                <a:cs typeface="Calibri Light" panose="020F0302020204030204" pitchFamily="34" charset="0"/>
              </a:rPr>
              <a:t>, européenne </a:t>
            </a:r>
            <a:r>
              <a:rPr lang="fr-FR" sz="2100" i="1" dirty="0">
                <a:cs typeface="Calibri Light" panose="020F0302020204030204" pitchFamily="34" charset="0"/>
              </a:rPr>
              <a:t>(Londres à Milan –axe rhénan-) </a:t>
            </a:r>
            <a:r>
              <a:rPr lang="fr-FR" sz="2100" dirty="0">
                <a:cs typeface="Calibri Light" panose="020F0302020204030204" pitchFamily="34" charset="0"/>
              </a:rPr>
              <a:t>et japonaise </a:t>
            </a:r>
            <a:r>
              <a:rPr lang="fr-FR" sz="2100" i="1" dirty="0">
                <a:cs typeface="Calibri Light" panose="020F0302020204030204" pitchFamily="34" charset="0"/>
              </a:rPr>
              <a:t>(Tokyo, Osaka-</a:t>
            </a:r>
            <a:r>
              <a:rPr lang="fr-FR" sz="2100" i="1" dirty="0" err="1">
                <a:cs typeface="Calibri Light" panose="020F0302020204030204" pitchFamily="34" charset="0"/>
              </a:rPr>
              <a:t>Kobé</a:t>
            </a:r>
            <a:r>
              <a:rPr lang="fr-FR" sz="2100" i="1" dirty="0">
                <a:cs typeface="Calibri Light" panose="020F0302020204030204" pitchFamily="34" charset="0"/>
              </a:rPr>
              <a:t>, Nagoya), </a:t>
            </a:r>
            <a:r>
              <a:rPr lang="fr-FR" sz="2100" dirty="0">
                <a:cs typeface="Calibri Light" panose="020F0302020204030204" pitchFamily="34" charset="0"/>
              </a:rPr>
              <a:t>d’autres se constituent, notamment en Chine et au Brésil ou encore en Afrique du Sud.</a:t>
            </a:r>
          </a:p>
          <a:p>
            <a:pPr lvl="1" algn="just">
              <a:lnSpc>
                <a:spcPct val="90000"/>
              </a:lnSpc>
            </a:pPr>
            <a:r>
              <a:rPr lang="fr-FR" sz="2100" dirty="0">
                <a:cs typeface="Calibri Light" panose="020F0302020204030204" pitchFamily="34" charset="0"/>
              </a:rPr>
              <a:t>Certaines métropoles génèrent plus de richesses que la plupart des pays du monde. Mais la puissance d’une métropole n’est pas qu’économique : les fonctions de commandement sont également culturelles et politiques, grâce à l’accueil de grands événements (J.O, expositions universelles, coupes du monde) et de grandes institutions (ONU). Certaines </a:t>
            </a:r>
            <a:r>
              <a:rPr lang="fr-FR" sz="2100" b="1" dirty="0">
                <a:cs typeface="Calibri Light" panose="020F0302020204030204" pitchFamily="34" charset="0"/>
              </a:rPr>
              <a:t>métropoles</a:t>
            </a:r>
            <a:r>
              <a:rPr lang="fr-FR" sz="2100" dirty="0">
                <a:cs typeface="Calibri Light" panose="020F0302020204030204" pitchFamily="34" charset="0"/>
              </a:rPr>
              <a:t> sont </a:t>
            </a:r>
            <a:r>
              <a:rPr lang="fr-FR" sz="2100" b="1" dirty="0">
                <a:cs typeface="Calibri Light" panose="020F0302020204030204" pitchFamily="34" charset="0"/>
              </a:rPr>
              <a:t>incomplètes</a:t>
            </a:r>
            <a:r>
              <a:rPr lang="fr-FR" sz="2100" dirty="0">
                <a:cs typeface="Calibri Light" panose="020F0302020204030204" pitchFamily="34" charset="0"/>
              </a:rPr>
              <a:t>*</a:t>
            </a:r>
          </a:p>
          <a:p>
            <a:pPr lvl="1" algn="just">
              <a:lnSpc>
                <a:spcPct val="90000"/>
              </a:lnSpc>
            </a:pPr>
            <a:r>
              <a:rPr lang="fr-FR" sz="2100" dirty="0">
                <a:cs typeface="Calibri Light" panose="020F0302020204030204" pitchFamily="34" charset="0"/>
              </a:rPr>
              <a:t>Les quartiers d’affaires, véritables cœurs métropolitains, sont la principale vitrine des métropoles. La verticalité de leur bâti symbolise au mieux les ambitions qui les caractérisent. Le </a:t>
            </a:r>
            <a:r>
              <a:rPr lang="fr-FR" sz="2100" b="1" dirty="0">
                <a:cs typeface="Calibri Light" panose="020F0302020204030204" pitchFamily="34" charset="0"/>
              </a:rPr>
              <a:t>marketing territorial* </a:t>
            </a:r>
            <a:r>
              <a:rPr lang="fr-FR" sz="2100" dirty="0">
                <a:cs typeface="Calibri Light" panose="020F0302020204030204" pitchFamily="34" charset="0"/>
              </a:rPr>
              <a:t>leur permet de s’affirmer dans la mondialisation face à leurs concurrentes.</a:t>
            </a:r>
          </a:p>
          <a:p>
            <a:pPr lvl="1" algn="just">
              <a:lnSpc>
                <a:spcPct val="90000"/>
              </a:lnSpc>
            </a:pPr>
            <a:r>
              <a:rPr lang="fr-FR" dirty="0">
                <a:cs typeface="Calibri Light" panose="020F0302020204030204" pitchFamily="34" charset="0"/>
              </a:rPr>
              <a:t>Chiffre clé : Les 600 villes les plus peuplées produisent 60 % des richesses mondiales.</a:t>
            </a:r>
          </a:p>
          <a:p>
            <a:pPr marL="36900" indent="0" algn="just">
              <a:lnSpc>
                <a:spcPct val="90000"/>
              </a:lnSpc>
              <a:buNone/>
            </a:pPr>
            <a:r>
              <a:rPr lang="fr-FR" sz="1700" b="1" dirty="0">
                <a:cs typeface="Calibri Light" panose="020F0302020204030204" pitchFamily="34" charset="0"/>
              </a:rPr>
              <a:t>Vocabulaire</a:t>
            </a:r>
            <a:r>
              <a:rPr lang="fr-FR" sz="1700" dirty="0">
                <a:cs typeface="Calibri Light" panose="020F0302020204030204" pitchFamily="34" charset="0"/>
              </a:rPr>
              <a:t>:</a:t>
            </a:r>
          </a:p>
          <a:p>
            <a:pPr algn="just">
              <a:lnSpc>
                <a:spcPct val="90000"/>
              </a:lnSpc>
              <a:buFontTx/>
              <a:buChar char="-"/>
            </a:pPr>
            <a:r>
              <a:rPr lang="fr-FR" sz="1700" b="1" dirty="0">
                <a:cs typeface="Calibri Light" panose="020F0302020204030204" pitchFamily="34" charset="0"/>
              </a:rPr>
              <a:t>Mégalopole</a:t>
            </a:r>
            <a:r>
              <a:rPr lang="fr-FR" sz="1700" dirty="0">
                <a:cs typeface="Calibri Light" panose="020F0302020204030204" pitchFamily="34" charset="0"/>
              </a:rPr>
              <a:t>: Vaste aire urbanisée qui rassemble sur plusieurs centaines de km de nombreuses villes de taille et de poids divers autour d’une ou plusieurs métropoles.</a:t>
            </a:r>
          </a:p>
          <a:p>
            <a:pPr algn="just">
              <a:lnSpc>
                <a:spcPct val="90000"/>
              </a:lnSpc>
              <a:buFontTx/>
              <a:buChar char="-"/>
            </a:pPr>
            <a:r>
              <a:rPr lang="fr-FR" sz="1700" b="1" dirty="0">
                <a:cs typeface="Calibri Light" panose="020F0302020204030204" pitchFamily="34" charset="0"/>
              </a:rPr>
              <a:t>Métropoles incomplètes : </a:t>
            </a:r>
            <a:r>
              <a:rPr lang="fr-FR" sz="1700" dirty="0">
                <a:cs typeface="Calibri Light" panose="020F0302020204030204" pitchFamily="34" charset="0"/>
              </a:rPr>
              <a:t>Certaines métropoles ne disposent pas d’une gamme de fonctions de commandement complète. C’est le cas souvent dans les États fédéraux qui répartissent les fonctions entre les métropoles (Berlin capitale politique et Francfort capitale économique en Allemagne).</a:t>
            </a:r>
          </a:p>
          <a:p>
            <a:pPr algn="just">
              <a:lnSpc>
                <a:spcPct val="90000"/>
              </a:lnSpc>
              <a:buFontTx/>
              <a:buChar char="-"/>
            </a:pPr>
            <a:r>
              <a:rPr lang="fr-FR" sz="1700" b="1" dirty="0">
                <a:cs typeface="Calibri Light" panose="020F0302020204030204" pitchFamily="34" charset="0"/>
              </a:rPr>
              <a:t>Marketing territorial </a:t>
            </a:r>
            <a:r>
              <a:rPr lang="fr-FR" sz="1700" dirty="0">
                <a:cs typeface="Calibri Light" panose="020F0302020204030204" pitchFamily="34" charset="0"/>
              </a:rPr>
              <a:t>: rendre une métropole attractive ; manière dont les pouvoirs publics utilisent les techniques de la publicité et de la communication, issues du monde de l'entreprise, pour promouvoir les territoires.</a:t>
            </a:r>
          </a:p>
        </p:txBody>
      </p:sp>
    </p:spTree>
    <p:extLst>
      <p:ext uri="{BB962C8B-B14F-4D97-AF65-F5344CB8AC3E}">
        <p14:creationId xmlns:p14="http://schemas.microsoft.com/office/powerpoint/2010/main" val="225124793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
      <a:dk1>
        <a:srgbClr val="000000"/>
      </a:dk1>
      <a:lt1>
        <a:srgbClr val="FFFFFF"/>
      </a:lt1>
      <a:dk2>
        <a:srgbClr val="412A24"/>
      </a:dk2>
      <a:lt2>
        <a:srgbClr val="E2E4E8"/>
      </a:lt2>
      <a:accent1>
        <a:srgbClr val="DB8F7A"/>
      </a:accent1>
      <a:accent2>
        <a:srgbClr val="C39A53"/>
      </a:accent2>
      <a:accent3>
        <a:srgbClr val="A2A660"/>
      </a:accent3>
      <a:accent4>
        <a:srgbClr val="55ADB4"/>
      </a:accent4>
      <a:accent5>
        <a:srgbClr val="70A5D8"/>
      </a:accent5>
      <a:accent6>
        <a:srgbClr val="646FD5"/>
      </a:accent6>
      <a:hlink>
        <a:srgbClr val="6983AE"/>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4108</TotalTime>
  <Words>893</Words>
  <Application>Microsoft Office PowerPoint</Application>
  <PresentationFormat>Grand écran</PresentationFormat>
  <Paragraphs>40</Paragraphs>
  <Slides>9</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9</vt:i4>
      </vt:variant>
    </vt:vector>
  </HeadingPairs>
  <TitlesOfParts>
    <vt:vector size="12" baseType="lpstr">
      <vt:lpstr>Calisto MT</vt:lpstr>
      <vt:lpstr>Wingdings 2</vt:lpstr>
      <vt:lpstr>SlateVTI</vt:lpstr>
      <vt:lpstr>La métropolisation, un processus mondial différencié</vt:lpstr>
      <vt:lpstr>La transition démographique</vt:lpstr>
      <vt:lpstr>Une urbanisation mondiale</vt:lpstr>
      <vt:lpstr>Cours n°1 : Une urbanisation et une métropolisation du monde</vt:lpstr>
      <vt:lpstr>Des exemples de marketing urbain</vt:lpstr>
      <vt:lpstr>Définir la métropole mondiale</vt:lpstr>
      <vt:lpstr>Deux mégalopoles, la nuit (image satellite)</vt:lpstr>
      <vt:lpstr>Schéma à apprendre : l’A.M.M.  (Archipel Megapolitain Mondial)</vt:lpstr>
      <vt:lpstr>Cours n°2 : Des métropoles inégalement connectées aux réseaux de la mondialisation.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métropolisation, un processus mondial différencié</dc:title>
  <dc:creator>David BARBAUD</dc:creator>
  <cp:lastModifiedBy>Henry Letellier</cp:lastModifiedBy>
  <cp:revision>9</cp:revision>
  <dcterms:created xsi:type="dcterms:W3CDTF">2019-10-25T13:09:36Z</dcterms:created>
  <dcterms:modified xsi:type="dcterms:W3CDTF">2019-11-13T21:23:43Z</dcterms:modified>
</cp:coreProperties>
</file>